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46958F4-BD89-4ACA-99DF-8DB0D1ED3A32}" type="datetimeFigureOut">
              <a:rPr lang="ru-RU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144481-8D8B-4A13-9A7C-F4E5E5A9A0F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46958F4-BD89-4ACA-99DF-8DB0D1ED3A32}" type="datetimeFigureOut">
              <a:rPr lang="ru-RU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144481-8D8B-4A13-9A7C-F4E5E5A9A0F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8"/>
            <a:ext cx="2057400" cy="5851525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8"/>
            <a:ext cx="6019800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46958F4-BD89-4ACA-99DF-8DB0D1ED3A32}" type="datetimeFigureOut">
              <a:rPr lang="ru-RU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144481-8D8B-4A13-9A7C-F4E5E5A9A0F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46958F4-BD89-4ACA-99DF-8DB0D1ED3A32}" type="datetimeFigureOut">
              <a:rPr lang="ru-RU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144481-8D8B-4A13-9A7C-F4E5E5A9A0F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46958F4-BD89-4ACA-99DF-8DB0D1ED3A32}" type="datetimeFigureOut">
              <a:rPr lang="ru-RU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144481-8D8B-4A13-9A7C-F4E5E5A9A0F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46958F4-BD89-4ACA-99DF-8DB0D1ED3A32}" type="datetimeFigureOut">
              <a:rPr lang="ru-RU"/>
              <a:t>26.08.2025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144481-8D8B-4A13-9A7C-F4E5E5A9A0F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46958F4-BD89-4ACA-99DF-8DB0D1ED3A32}" type="datetimeFigureOut">
              <a:rPr lang="ru-RU"/>
              <a:t>26.08.2025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144481-8D8B-4A13-9A7C-F4E5E5A9A0F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46958F4-BD89-4ACA-99DF-8DB0D1ED3A32}" type="datetimeFigureOut">
              <a:rPr lang="ru-RU"/>
              <a:t>26.08.2025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144481-8D8B-4A13-9A7C-F4E5E5A9A0F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46958F4-BD89-4ACA-99DF-8DB0D1ED3A32}" type="datetimeFigureOut">
              <a:rPr lang="ru-RU"/>
              <a:t>26.08.2025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144481-8D8B-4A13-9A7C-F4E5E5A9A0F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46958F4-BD89-4ACA-99DF-8DB0D1ED3A32}" type="datetimeFigureOut">
              <a:rPr lang="ru-RU"/>
              <a:t>26.08.2025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144481-8D8B-4A13-9A7C-F4E5E5A9A0F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46958F4-BD89-4ACA-99DF-8DB0D1ED3A32}" type="datetimeFigureOut">
              <a:rPr lang="ru-RU"/>
              <a:t>26.08.2025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4144481-8D8B-4A13-9A7C-F4E5E5A9A0F6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46958F4-BD89-4ACA-99DF-8DB0D1ED3A32}" type="datetimeFigureOut">
              <a:rPr lang="ru-RU"/>
              <a:t>26.08.2025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4144481-8D8B-4A13-9A7C-F4E5E5A9A0F6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ru-RU" sz="2000" b="1">
                <a:solidFill>
                  <a:schemeClr val="tx2">
                    <a:lumMod val="75000"/>
                  </a:schemeClr>
                </a:solidFill>
              </a:rPr>
              <a:t>Предоставление социальных выплат </a:t>
            </a:r>
            <a:br>
              <a:rPr lang="ru-RU" sz="2000" b="1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000" b="1">
                <a:solidFill>
                  <a:schemeClr val="tx2">
                    <a:lumMod val="75000"/>
                  </a:schemeClr>
                </a:solidFill>
              </a:rPr>
              <a:t>отдельным категориям граждан на обеспечение жилыми помещениями в Ханты-Мансийском автономном округе – Югре</a:t>
            </a:r>
            <a:br>
              <a:rPr lang="ru-RU" sz="2000" b="1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000" b="1">
                <a:solidFill>
                  <a:schemeClr val="tx2">
                    <a:lumMod val="75000"/>
                  </a:schemeClr>
                </a:solidFill>
              </a:rPr>
              <a:t>семьям с 3 и более детьми взамен земельного участка</a:t>
            </a:r>
            <a:br>
              <a:rPr lang="ru-RU" sz="2000" b="1">
                <a:solidFill>
                  <a:schemeClr val="tx2">
                    <a:lumMod val="75000"/>
                  </a:schemeClr>
                </a:solidFill>
              </a:rPr>
            </a:br>
            <a:endParaRPr lang="ru-RU" sz="2000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31640" y="5589240"/>
            <a:ext cx="6400800" cy="43204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1600"/>
              <a:t>2022 год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Стрелка вправо 8"/>
          <p:cNvSpPr/>
          <p:nvPr/>
        </p:nvSpPr>
        <p:spPr bwMode="auto">
          <a:xfrm>
            <a:off x="251520" y="1421160"/>
            <a:ext cx="2313182" cy="3703263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bg1"/>
                </a:solidFill>
              </a:rPr>
              <a:t>Категория и критерии участия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2650343" y="4385759"/>
            <a:ext cx="6032053" cy="7386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имеющая в составе не менее 1 члена семьи, не получавшего меры поддержки на улучшение жилищных условий</a:t>
            </a:r>
          </a:p>
          <a:p>
            <a:pPr algn="ctr">
              <a:defRPr/>
            </a:pPr>
            <a:endParaRPr lang="ru-RU" sz="140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2642455" y="1421160"/>
            <a:ext cx="606164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chemeClr val="tx2">
                    <a:lumMod val="75000"/>
                  </a:schemeClr>
                </a:solidFill>
              </a:rPr>
              <a:t>СЕМЬЯ, ИМЕЮЩАЯ 3 И БОЛЕЕ ДЕТЕЙ</a:t>
            </a: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2635546" y="2132856"/>
            <a:ext cx="6061644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нуждающаяся в улучшении жилищных условий</a:t>
            </a: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2672046" y="3264034"/>
            <a:ext cx="6062004" cy="73187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поставленная  в органе местного самоуправления на учет желающих бесплатно приобрести земельные участки для индивидуального жилищного строительства по категории «семья, имеющая 3 и более детей»</a:t>
            </a:r>
            <a:endParaRPr/>
          </a:p>
        </p:txBody>
      </p:sp>
      <p:sp>
        <p:nvSpPr>
          <p:cNvPr id="20" name="Стрелка вправо 19"/>
          <p:cNvSpPr/>
          <p:nvPr/>
        </p:nvSpPr>
        <p:spPr bwMode="auto">
          <a:xfrm>
            <a:off x="251520" y="1421160"/>
            <a:ext cx="2313182" cy="3703263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bg1"/>
                </a:solidFill>
              </a:rPr>
              <a:t>Категория и критерии участия</a:t>
            </a:r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2672047" y="2636912"/>
            <a:ext cx="603205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постоянно проживающая  на территории автономного округа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 bwMode="auto">
          <a:xfrm>
            <a:off x="3062862" y="404663"/>
            <a:ext cx="5689350" cy="234731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chemeClr val="tx2">
                    <a:lumMod val="75000"/>
                  </a:schemeClr>
                </a:solidFill>
              </a:rPr>
              <a:t>1 500 000 рублей </a:t>
            </a:r>
            <a:endParaRPr lang="ru-RU" sz="140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для участников мероприятия, в составе семьи которых отсутствуют члены семьи, которым ранее предоставлялась государственная поддержка на приобретение (строительство) жилых помещений за счет средств бюджетной системы Российской Федерации, в том числе земельный участок бесплатно в собственность для строительства индивидуального жилого дома (за исключением использования на улучшение жилищных условий материнского (семейного) капитала, Югорского семейного капитала)</a:t>
            </a:r>
            <a:endParaRPr/>
          </a:p>
          <a:p>
            <a:pPr algn="ctr">
              <a:defRPr/>
            </a:pP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 </a:t>
            </a:r>
            <a:endParaRPr/>
          </a:p>
        </p:txBody>
      </p:sp>
      <p:sp>
        <p:nvSpPr>
          <p:cNvPr id="9" name="Стрелка вправо 8"/>
          <p:cNvSpPr/>
          <p:nvPr/>
        </p:nvSpPr>
        <p:spPr bwMode="auto">
          <a:xfrm>
            <a:off x="386610" y="1021881"/>
            <a:ext cx="2664295" cy="4526205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bg1"/>
                </a:solidFill>
              </a:rPr>
              <a:t>Размер социальной выплаты взамен земельного участка</a:t>
            </a: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3066681" y="3284982"/>
            <a:ext cx="5689846" cy="22863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schemeClr val="tx2">
                    <a:lumMod val="75000"/>
                  </a:schemeClr>
                </a:solidFill>
              </a:rPr>
              <a:t>600 000 рублей </a:t>
            </a:r>
            <a:endParaRPr/>
          </a:p>
          <a:p>
            <a:pPr algn="ctr">
              <a:defRPr/>
            </a:pP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для участников мероприятия, в составе семьи которых имеются члены семьи, которым ранее не предоставлялась государственная поддержка на приобретение (строительство) жилых помещений за счет средств бюджетной системы Российской Федерации, в том числе земельный участок бесплатно в собственность для строительства индивидуального жилого дома (за исключением использования на улучшение жилищных условий материнского (семейного) капитала, Югорского семейного капитала)</a:t>
            </a:r>
            <a:endParaRPr/>
          </a:p>
          <a:p>
            <a:pPr lvl="0" algn="ctr">
              <a:defRPr/>
            </a:pPr>
            <a:endParaRPr lang="ru-RU" sz="1400">
              <a:solidFill>
                <a:srgbClr val="1F497D">
                  <a:lumMod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 bwMode="auto">
          <a:xfrm>
            <a:off x="3042025" y="404663"/>
            <a:ext cx="5712346" cy="42707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>
                <a:solidFill>
                  <a:schemeClr val="tx2">
                    <a:lumMod val="75000"/>
                  </a:schemeClr>
                </a:solidFill>
              </a:rPr>
              <a:t>оплата договора приобретения жилых помещений (квартир, индивидуальных жилых домов), заключенного в период действия свидетельства</a:t>
            </a:r>
            <a:endParaRPr sz="1100"/>
          </a:p>
        </p:txBody>
      </p:sp>
      <p:sp>
        <p:nvSpPr>
          <p:cNvPr id="9" name="Стрелка вправо 8"/>
          <p:cNvSpPr/>
          <p:nvPr/>
        </p:nvSpPr>
        <p:spPr bwMode="auto">
          <a:xfrm>
            <a:off x="386610" y="1021881"/>
            <a:ext cx="2664295" cy="4526205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bg1"/>
                </a:solidFill>
              </a:rPr>
              <a:t>Направления использования  социальной выплаты</a:t>
            </a: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3074306" y="3848614"/>
            <a:ext cx="5694886" cy="126527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>
                <a:solidFill>
                  <a:schemeClr val="tx2">
                    <a:lumMod val="75000"/>
                  </a:schemeClr>
                </a:solidFill>
              </a:rPr>
              <a:t>осуществление последнего платежа в счет уплаты паевого взноса в полном размере, после уплаты которого жилое помещение переходит в собственность участника мероприятия и членов его семьи, в случае если участник мероприятия и/или один из супругов является членом жилищно-строительного кооператива (далее – кооператив), созданного и действующего в соответствии с Гражданским кодексом Российской Федерации, Жилищным кодексом Российской Федерации, Федеральным законом от 24 июля 2008 года № 161-ФЗ «О содействии развитию жилищного строительства»</a:t>
            </a:r>
            <a:endParaRPr sz="1100"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3042025" y="2793141"/>
            <a:ext cx="5714506" cy="929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100">
                <a:solidFill>
                  <a:srgbClr val="1F497D">
                    <a:lumMod val="75000"/>
                  </a:srgbClr>
                </a:solidFill>
              </a:rPr>
              <a:t>погашение основной суммы долга и уплаты процентов по жилищным кредитам, в том числе ипотечным, или жилищным займам на приобретение квартиры, приобретение индивидуального жилого дома, полученным участником мероприятия и/или членами его семьи до вступления в силу порядка, за исключением иных процентов, штрафов, комиссий и пеней за просрочку исполнения обязательств по этим кредитам или займам</a:t>
            </a:r>
            <a:endParaRPr sz="110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3042025" y="1441621"/>
            <a:ext cx="5703466" cy="126527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100">
                <a:solidFill>
                  <a:srgbClr val="1F497D">
                    <a:lumMod val="75000"/>
                  </a:srgbClr>
                </a:solidFill>
              </a:rPr>
              <a:t>погашение основной суммы долга и уплаты процентов по жилищным кредитам, в том числе ипотечным, или жилищным займам на приобретение квартиры, приобретение индивидуального жилого дома, полученным в период действия свидетельства, за исключением иных процентов, штрафов, комиссий и пеней за просрочку исполнения обязательств по этим кредитам или займам (при этом заключение договора приобретения жилого помещения и государственная регистрация права собственности на жилое помещение должны быть осуществлены не ранее начала срока действия свидетельства)</a:t>
            </a:r>
            <a:endParaRPr sz="110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3042025" y="939628"/>
            <a:ext cx="5725727" cy="42707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100" b="0" i="0" u="none" strike="noStrike" cap="none" spc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первоначальный взнос при ипотечном кредитовании на приобретение квартиры, приобретение индивидуального жилого дома в период действия свидетельства</a:t>
            </a:r>
            <a:endParaRPr sz="1100" b="0" i="0" u="none" strike="noStrike" cap="none" spc="0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1014537980" name="Прямоугольник 2"/>
          <p:cNvSpPr/>
          <p:nvPr/>
        </p:nvSpPr>
        <p:spPr bwMode="auto">
          <a:xfrm>
            <a:off x="3089454" y="5198763"/>
            <a:ext cx="5699566" cy="143291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spAutoFit/>
          </a:bodyPr>
          <a:lstStyle/>
          <a:p>
            <a:pPr>
              <a:defRPr/>
            </a:pPr>
            <a:r>
              <a:rPr lang="ru-RU" sz="1100" b="0" i="0" u="none" strike="noStrike" cap="none" spc="0">
                <a:solidFill>
                  <a:schemeClr val="tx2">
                    <a:lumMod val="75000"/>
                  </a:schemeClr>
                </a:solidFill>
                <a:latin typeface="Calibri"/>
                <a:ea typeface="Times New Roman"/>
                <a:cs typeface="Calibri"/>
              </a:rPr>
              <a:t>Финансирование строительства жилых помещений, за исключением индивидуальных жилых домов, по заключенному в период действия свидетельства договору участия в долевом строительстве (договору уступки прав требований по договору участия в долевом строительстве) в соответствии с положениями Федерального  от 30 декабря 2004 года № 214-ФЗ «Об участии в долевом строительстве многоквартирных домов и иных объектов недвижимости и о внесении изменений в некоторые законодательные акты Российской Федерации».</a:t>
            </a:r>
            <a:br>
              <a:rPr lang="ru-RU" sz="1100" b="0" i="0" u="none" strike="noStrike" cap="none" spc="0">
                <a:solidFill>
                  <a:schemeClr val="tx2">
                    <a:lumMod val="75000"/>
                  </a:schemeClr>
                </a:solidFill>
                <a:latin typeface="Calibri"/>
                <a:ea typeface="Times New Roman"/>
                <a:cs typeface="Calibri"/>
              </a:rPr>
            </a:br>
            <a:endParaRPr lang="ru-RU" sz="1100" b="0" i="0" u="none" strike="noStrike" cap="none" spc="0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 bwMode="auto">
          <a:xfrm>
            <a:off x="2627784" y="404664"/>
            <a:ext cx="6123709" cy="13849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>
                <a:solidFill>
                  <a:srgbClr val="1F497D">
                    <a:lumMod val="75000"/>
                  </a:srgbClr>
                </a:solidFill>
              </a:rPr>
              <a:t>в случае совершения участником мероприятия и (или) членами его семьи сделки купли-продажи, обмена, дарения жилого помещения (жилых помещений), принадлежащего им на праве собственности, либо принадлежащей участнику мероприятия и членам его семьи доли в праве общей собственности на жилое помещение, в результате чего участник мероприятия и члены его семьи стали относиться к числу граждан, нуждающихся в улучшении жилищных условий, предоставление социальной выплаты осуществляется участнику мероприятия не ранее чем через 5 лет со дня совершения указанных действий</a:t>
            </a:r>
          </a:p>
        </p:txBody>
      </p:sp>
      <p:sp>
        <p:nvSpPr>
          <p:cNvPr id="9" name="Стрелка вправо 8"/>
          <p:cNvSpPr/>
          <p:nvPr/>
        </p:nvSpPr>
        <p:spPr bwMode="auto">
          <a:xfrm>
            <a:off x="386610" y="1021881"/>
            <a:ext cx="2241174" cy="4526205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bg1"/>
                </a:solidFill>
              </a:rPr>
              <a:t>Условия, влияющие на получение социальной выплаты</a:t>
            </a: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2627784" y="1988038"/>
            <a:ext cx="6055072" cy="445506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100">
                <a:solidFill>
                  <a:srgbClr val="1F497D">
                    <a:lumMod val="75000"/>
                  </a:srgbClr>
                </a:solidFill>
              </a:rPr>
              <a:t>не учитываются сделки по отчуждению жилых помещений:</a:t>
            </a:r>
            <a:endParaRPr/>
          </a:p>
          <a:p>
            <a:pPr lvl="0" algn="ctr">
              <a:defRPr/>
            </a:pPr>
            <a:r>
              <a:rPr lang="ru-RU" sz="1100">
                <a:solidFill>
                  <a:srgbClr val="1F497D">
                    <a:lumMod val="75000"/>
                  </a:srgbClr>
                </a:solidFill>
              </a:rPr>
              <a:t>совершенные в период действия свидетельства с целью приобретения жилого помещения большей площадью с помощью социальной выплаты;</a:t>
            </a:r>
            <a:endParaRPr/>
          </a:p>
          <a:p>
            <a:pPr lvl="0" algn="ctr">
              <a:defRPr/>
            </a:pPr>
            <a:r>
              <a:rPr lang="ru-RU" sz="1100">
                <a:solidFill>
                  <a:srgbClr val="1F497D">
                    <a:lumMod val="75000"/>
                  </a:srgbClr>
                </a:solidFill>
              </a:rPr>
              <a:t>совершенные с жилым помещением, признанным в установленном порядке непригодными для проживания и (или) расположенным в многоквартирном доме, признанном аварийными (непригодным) и подлежащими сносу, в связи с его расселением, за исключением отчуждения такого жилого помещения с целью получения возмещения за изымаемое жилое помещение;</a:t>
            </a:r>
            <a:endParaRPr/>
          </a:p>
          <a:p>
            <a:pPr lvl="0" algn="ctr">
              <a:defRPr/>
            </a:pPr>
            <a:r>
              <a:rPr lang="ru-RU" sz="1100">
                <a:solidFill>
                  <a:srgbClr val="1F497D">
                    <a:lumMod val="75000"/>
                  </a:srgbClr>
                </a:solidFill>
              </a:rPr>
              <a:t>признанных в установленном порядке непригодными для проживания, либо жилых помещений, расположенных в многоквартирных домах, признанных непригодными для проживания, аварийными и подлежащими сносу, совершенные независимо от даты выдачи свидетельства с целью приобретения жилых помещений, соответствующих санитарно-техническим требованиям, благоустроенных применительно к условиям населенного пункта, выбранного для постоянного проживания, и пригодных для постоянного проживания, участником мероприятия и членами его семьи, не получавшими социальную выплату в соответствии с порядком (факт признания жилого помещения непригодным для проживания, многоквартирного дома непригодным для проживания, аварийным и подлежащим сносу, должен быть подтвержден соответствующим решением межведомственной комиссии);</a:t>
            </a:r>
            <a:endParaRPr/>
          </a:p>
          <a:p>
            <a:pPr lvl="0" algn="ctr">
              <a:defRPr/>
            </a:pPr>
            <a:r>
              <a:rPr lang="ru-RU" sz="1100">
                <a:solidFill>
                  <a:srgbClr val="1F497D">
                    <a:lumMod val="75000"/>
                  </a:srgbClr>
                </a:solidFill>
              </a:rPr>
              <a:t>совершенные в целях исполнения обязательства по оформлению в собственность членов семьи жилого помещения, предусмотренного Федеральным законом от 29 декабря 2006 года № 256-ФЗ «О дополнительных мерах государственной поддержки семей, имеющих детей» и подзаконными актами, участником мероприятия или членом семьи участника мероприятия, получившими государственный сертификат на материнский (семейный) капитал и распорядившимися им на улучшение жилищных условий, в результате которых право собственности на жилое помещение (доля в праве собственности на жилое помещение) перешло к членам семьи участника мероприятия, что не привело к уменьшению общей площади жилых помещений, находящихся в собственности участника мероприятия и членов его семьи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 bwMode="auto">
          <a:xfrm>
            <a:off x="2483769" y="404663"/>
            <a:ext cx="6268082" cy="13719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с использованием социальной выплаты участники мероприятия должны приобрести одно или несколько жилых помещений в виде квартир, индивидуальных жилых домов, соответствующих санитарно–техническим требованиям, благоустроенных применительно к условиям населенного пункта, выбранного для постоянного проживания, и пригодных для постоянного проживания</a:t>
            </a:r>
            <a:endParaRPr sz="1400"/>
          </a:p>
        </p:txBody>
      </p:sp>
      <p:sp>
        <p:nvSpPr>
          <p:cNvPr id="9" name="Стрелка вправо 8"/>
          <p:cNvSpPr/>
          <p:nvPr/>
        </p:nvSpPr>
        <p:spPr bwMode="auto">
          <a:xfrm>
            <a:off x="386610" y="1021881"/>
            <a:ext cx="2097158" cy="4526205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bg1"/>
                </a:solidFill>
              </a:rPr>
              <a:t>Требования к приобретаемому жилому помещению</a:t>
            </a: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2522626" y="5110033"/>
            <a:ext cx="6265693" cy="9452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400">
                <a:solidFill>
                  <a:srgbClr val="1F497D">
                    <a:lumMod val="75000"/>
                  </a:srgbClr>
                </a:solidFill>
              </a:rPr>
              <a:t>социальная выплата не может быть использована на приобретение жилого помещения у близких родственников (супруга (супруги), дедушки (бабушки), внуков, родителей (в том числе усыновителей), детей (в том числе усыновленных), полнородных и неполнородных братьев и сестер)</a:t>
            </a:r>
            <a:endParaRPr sz="140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2508444" y="4414966"/>
            <a:ext cx="6243407" cy="51851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400">
                <a:solidFill>
                  <a:srgbClr val="1F497D">
                    <a:lumMod val="75000"/>
                  </a:srgbClr>
                </a:solidFill>
              </a:rPr>
              <a:t>не допускается приобретение индивидуальных жилых домов, расположенных на садовых или огородных земельных участках.</a:t>
            </a:r>
            <a:endParaRPr lang="ru-RU" sz="120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2496282" y="3771384"/>
            <a:ext cx="6246295" cy="51851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400">
                <a:solidFill>
                  <a:srgbClr val="1F497D">
                    <a:lumMod val="75000"/>
                  </a:srgbClr>
                </a:solidFill>
              </a:rPr>
              <a:t>приобретаемое жилое помещение должно находиться на территории автономного округа</a:t>
            </a:r>
            <a:endParaRPr lang="ru-RU" sz="1200">
              <a:solidFill>
                <a:srgbClr val="1F497D">
                  <a:lumMod val="75000"/>
                </a:srgb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483769" y="1866385"/>
            <a:ext cx="6247375" cy="179867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400">
                <a:solidFill>
                  <a:srgbClr val="1F497D">
                    <a:lumMod val="75000"/>
                  </a:srgbClr>
                </a:solidFill>
              </a:rPr>
              <a:t>не допускается использование социальной выплаты на приобретение жилых помещений в домах капитального исполнения (панельных, кирпичных, монолитных, каркасных), срок эксплуатации которых на дату заключения договора приобретения жилого помещения превышает 15 лет с даты ввода их в эксплуатацию; в случаях приобретения жилых помещений в жилых домах капитального деревянного исполнения срок их эксплуатации на дату заключения договора приобретения жилого помещения не должен превышать 8  лет</a:t>
            </a:r>
            <a:endParaRPr sz="1400">
              <a:solidFill>
                <a:srgbClr val="1F497D">
                  <a:lumMod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 bwMode="auto">
          <a:xfrm>
            <a:off x="2622971" y="332656"/>
            <a:ext cx="5774655" cy="18158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участник мероприятия обязан совершить действия, направленные на государственную регистрацию его права собственности и права собственности членов его семьи на приобретенное жилое помещение в следующие сроки:</a:t>
            </a:r>
            <a:endParaRPr/>
          </a:p>
          <a:p>
            <a:pPr algn="ctr">
              <a:defRPr/>
            </a:pP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в случае приобретения жилого помещения в собственность (в том числе в долевую собственность) – в период действия свидетельства;</a:t>
            </a:r>
            <a:endParaRPr/>
          </a:p>
          <a:p>
            <a:pPr algn="ctr">
              <a:defRPr/>
            </a:pP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в иных случаях – не позднее 2 лет с даты предоставления социальной выплаты</a:t>
            </a:r>
            <a:endParaRPr/>
          </a:p>
        </p:txBody>
      </p:sp>
      <p:sp>
        <p:nvSpPr>
          <p:cNvPr id="9" name="Стрелка вправо 8"/>
          <p:cNvSpPr/>
          <p:nvPr/>
        </p:nvSpPr>
        <p:spPr bwMode="auto">
          <a:xfrm>
            <a:off x="386610" y="1021881"/>
            <a:ext cx="2097158" cy="4526205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bg1"/>
                </a:solidFill>
              </a:rPr>
              <a:t>Целевое подтверждение использования социальной выплаты</a:t>
            </a: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2622970" y="2276872"/>
            <a:ext cx="5774655" cy="13849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400">
                <a:solidFill>
                  <a:srgbClr val="1F497D">
                    <a:lumMod val="75000"/>
                  </a:srgbClr>
                </a:solidFill>
              </a:rPr>
              <a:t>в случае невозможности осуществления государственной регистрации права собственности участника мероприятия и членов его семьи на приобретенное жилое помещение в установленные сроки по независящим от него причинам, указанные сроки продлевает уполномоченный орган на срок устранения таких причин, на основании письменного заявления участника мероприятия</a:t>
            </a: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635797" y="3815462"/>
            <a:ext cx="5774655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400">
                <a:solidFill>
                  <a:srgbClr val="1F497D">
                    <a:lumMod val="75000"/>
                  </a:srgbClr>
                </a:solidFill>
              </a:rPr>
              <a:t>приобретаемое жилое помещение оформляется в долевую собственность всех членов семьи участника мероприятия</a:t>
            </a:r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2635798" y="4532423"/>
            <a:ext cx="5774654" cy="20313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>
                <a:solidFill>
                  <a:srgbClr val="1F497D">
                    <a:lumMod val="75000"/>
                  </a:srgbClr>
                </a:solidFill>
              </a:rPr>
              <a:t>допускается оформление приобретенного жилого помещения в собственность одного из супругов или обоих супругов либо единственного родителя в семье, а также иных членов семьи участника мероприятия. При этом участник мероприятия представляет нотариально заверенное обязательство о переоформлении приобретенного с использованием социальной выплаты жилого помещения в долевую собственность на состав семьи, указанный в решении о признании участником мероприятия, в течение 6 месяцев с даты снятия обременения с жилого помещения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" name="Стрелка вправо 14"/>
          <p:cNvSpPr/>
          <p:nvPr/>
        </p:nvSpPr>
        <p:spPr bwMode="auto">
          <a:xfrm>
            <a:off x="465521" y="476672"/>
            <a:ext cx="2664295" cy="1973716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bg1"/>
                </a:solidFill>
              </a:rPr>
              <a:t>КУДА ОБРАЩАТЬСЯ</a:t>
            </a:r>
            <a:endParaRPr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3197869" y="630353"/>
            <a:ext cx="5544617" cy="16850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201930" algn="ctr">
              <a:lnSpc>
                <a:spcPct val="114999"/>
              </a:lnSpc>
              <a:spcAft>
                <a:spcPts val="0"/>
              </a:spcAft>
              <a:defRPr/>
            </a:pPr>
            <a:endParaRPr lang="ru-RU">
              <a:solidFill>
                <a:schemeClr val="tx2">
                  <a:lumMod val="75000"/>
                </a:schemeClr>
              </a:solidFill>
            </a:endParaRPr>
          </a:p>
          <a:p>
            <a:pPr indent="201930"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>
                <a:solidFill>
                  <a:schemeClr val="tx2">
                    <a:lumMod val="75000"/>
                  </a:schemeClr>
                </a:solidFill>
              </a:rPr>
              <a:t>орган местного самоуправления муниципального образования Ханты-Мансийского автономного округа – Югры по месту жительства</a:t>
            </a:r>
            <a:endParaRPr/>
          </a:p>
          <a:p>
            <a:pPr indent="201930" algn="ctr">
              <a:lnSpc>
                <a:spcPct val="114999"/>
              </a:lnSpc>
              <a:spcAft>
                <a:spcPts val="0"/>
              </a:spcAft>
              <a:defRPr/>
            </a:pPr>
            <a:endParaRPr lang="ru-RU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</p:txBody>
      </p:sp>
      <p:sp>
        <p:nvSpPr>
          <p:cNvPr id="19" name="Стрелка вправо 18"/>
          <p:cNvSpPr/>
          <p:nvPr/>
        </p:nvSpPr>
        <p:spPr bwMode="auto">
          <a:xfrm>
            <a:off x="455029" y="3645024"/>
            <a:ext cx="2664295" cy="2071876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bg1"/>
                </a:solidFill>
              </a:rPr>
              <a:t>Срок подачи заявления</a:t>
            </a:r>
            <a:endParaRPr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3197869" y="3997698"/>
            <a:ext cx="5544617" cy="13665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indent="201930" algn="ctr">
              <a:lnSpc>
                <a:spcPct val="114999"/>
              </a:lnSpc>
              <a:defRPr/>
            </a:pPr>
            <a:endParaRPr lang="ru-RU">
              <a:solidFill>
                <a:srgbClr val="1F497D">
                  <a:lumMod val="75000"/>
                </a:srgbClr>
              </a:solidFill>
              <a:ea typeface="Calibri"/>
              <a:cs typeface="Times New Roman"/>
            </a:endParaRPr>
          </a:p>
          <a:p>
            <a:pPr lvl="0" indent="201930" algn="ctr">
              <a:lnSpc>
                <a:spcPct val="114999"/>
              </a:lnSpc>
              <a:defRPr/>
            </a:pPr>
            <a:r>
              <a:rPr lang="ru-RU">
                <a:solidFill>
                  <a:srgbClr val="1F497D">
                    <a:lumMod val="75000"/>
                  </a:srgbClr>
                </a:solidFill>
                <a:ea typeface="Calibri"/>
                <a:cs typeface="Times New Roman"/>
              </a:rPr>
              <a:t>ежегодно, после утверждения средств муниципальному образованию</a:t>
            </a:r>
            <a:endParaRPr/>
          </a:p>
          <a:p>
            <a:pPr lvl="0" indent="201930" algn="ctr">
              <a:lnSpc>
                <a:spcPct val="114999"/>
              </a:lnSpc>
              <a:defRPr/>
            </a:pPr>
            <a:endParaRPr lang="ru-RU">
              <a:solidFill>
                <a:srgbClr val="1F497D">
                  <a:lumMod val="75000"/>
                </a:srgbClr>
              </a:solidFill>
              <a:ea typeface="Calibri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3268390" y="4365103"/>
            <a:ext cx="5690071" cy="9452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постановление Правительства автономного округа от 29 декабря 2020 года № 643-п «</a:t>
            </a:r>
            <a:r>
              <a:rPr lang="ru-RU" sz="1400" b="0" i="0" u="none" strike="noStrike" cap="none" spc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О мерах по реализации государственной программы Ханты-Мансийского автономного округа – Югры «Строительство»</a:t>
            </a: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1400" b="0" i="0" u="none" strike="noStrike" cap="none" spc="0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(пункты 3-54 приложения 7)</a:t>
            </a:r>
          </a:p>
        </p:txBody>
      </p:sp>
      <p:sp>
        <p:nvSpPr>
          <p:cNvPr id="3" name="Стрелка вправо 2"/>
          <p:cNvSpPr/>
          <p:nvPr/>
        </p:nvSpPr>
        <p:spPr bwMode="auto">
          <a:xfrm>
            <a:off x="386610" y="1256946"/>
            <a:ext cx="2664295" cy="4526205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>
                <a:solidFill>
                  <a:schemeClr val="bg1"/>
                </a:solidFill>
              </a:rPr>
              <a:t>НОРМАТИВНОЕ ПРАВОВОЕ РЕГУЛИРОВАНИЕ</a:t>
            </a: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3242370" y="3356991"/>
            <a:ext cx="5664249" cy="73187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b="0" i="0" u="none" strike="noStrike" cap="none" spc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Постановление Правительства ХМАО - Югры от </a:t>
            </a:r>
            <a:r>
              <a:rPr lang="ru-RU" sz="1400" b="0" i="0" u="none" strike="noStrike" cap="none" spc="0">
                <a:solidFill>
                  <a:schemeClr val="tx2">
                    <a:lumMod val="75000"/>
                  </a:schemeClr>
                </a:solidFill>
                <a:latin typeface="Calibri"/>
                <a:ea typeface="Arial"/>
                <a:cs typeface="Calibri"/>
              </a:rPr>
              <a:t>10 ноября 2023 г.</a:t>
            </a:r>
            <a:br>
              <a:rPr lang="ru-RU" sz="1400" b="0" i="0" u="none" strike="noStrike" cap="none" spc="0">
                <a:solidFill>
                  <a:schemeClr val="tx2">
                    <a:lumMod val="75000"/>
                  </a:schemeClr>
                </a:solidFill>
                <a:latin typeface="Calibri"/>
                <a:ea typeface="Arial"/>
                <a:cs typeface="Calibri"/>
              </a:rPr>
            </a:br>
            <a:r>
              <a:rPr lang="ru-RU" sz="1400" b="0" i="0" u="none" strike="noStrike" cap="none" spc="0">
                <a:solidFill>
                  <a:schemeClr val="tx2">
                    <a:lumMod val="75000"/>
                  </a:schemeClr>
                </a:solidFill>
                <a:latin typeface="Calibri"/>
                <a:ea typeface="Arial"/>
                <a:cs typeface="Calibri"/>
              </a:rPr>
              <a:t> № 561-п</a:t>
            </a: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 «О государственной программе Ханты-Мансийского автономного округа - Югры «Строительство»</a:t>
            </a:r>
            <a:endParaRPr lang="ru-RU" sz="1400" b="0" i="0" u="none" strike="noStrike" cap="none" spc="0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207966" y="1256945"/>
            <a:ext cx="5651289" cy="73187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Закон автономного округа от 3 мая 2000 года № 26-оз </a:t>
            </a:r>
            <a:br>
              <a:rPr lang="ru-RU" sz="140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«О регулировании отдельных земельных отношений в Ханты-Мансийском автономном округе – Югре»</a:t>
            </a:r>
            <a:endParaRPr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195142" y="2273286"/>
            <a:ext cx="5651289" cy="73187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Закон автономного округа от 6 июля 2005 года № 57-оз </a:t>
            </a:r>
            <a:br>
              <a:rPr lang="ru-RU" sz="140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400">
                <a:solidFill>
                  <a:schemeClr val="tx2">
                    <a:lumMod val="75000"/>
                  </a:schemeClr>
                </a:solidFill>
              </a:rPr>
              <a:t>«О регулировании отдельных жилищных отношений в Ханты-Мансийском автономном округе – Югре»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1385</Words>
  <Application>Microsoft Office PowerPoint</Application>
  <DocSecurity>0</DocSecurity>
  <PresentationFormat>Экран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Предоставление социальных выплат  отдельным категориям граждан на обеспечение жилыми помещениями в Ханты-Мансийском автономном округе – Югре семьям с 3 и более детьми взамен земельного участка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Улучшение жилищных условий ветеранов Великой Отечественной войны  в соответствии с Федеральным законом от 12 января 1995 года № 5-ФЗ «О ветеранах»</dc:title>
  <dc:subject/>
  <dc:creator>Кравцов</dc:creator>
  <cp:keywords/>
  <dc:description/>
  <cp:lastModifiedBy>MoorEA</cp:lastModifiedBy>
  <cp:revision>49</cp:revision>
  <dcterms:created xsi:type="dcterms:W3CDTF">2021-01-10T13:41:25Z</dcterms:created>
  <dcterms:modified xsi:type="dcterms:W3CDTF">2025-08-26T07:31:54Z</dcterms:modified>
  <cp:category/>
  <dc:identifier/>
  <cp:contentStatus/>
  <dc:language/>
  <cp:version/>
</cp:coreProperties>
</file>